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98" r:id="rId17"/>
    <p:sldId id="271" r:id="rId18"/>
    <p:sldId id="297" r:id="rId19"/>
    <p:sldId id="273" r:id="rId20"/>
    <p:sldId id="274" r:id="rId21"/>
    <p:sldId id="275" r:id="rId22"/>
    <p:sldId id="276" r:id="rId23"/>
    <p:sldId id="277" r:id="rId24"/>
    <p:sldId id="279" r:id="rId25"/>
    <p:sldId id="280" r:id="rId26"/>
    <p:sldId id="281" r:id="rId27"/>
    <p:sldId id="282" r:id="rId28"/>
    <p:sldId id="284" r:id="rId29"/>
    <p:sldId id="285" r:id="rId30"/>
    <p:sldId id="286" r:id="rId31"/>
    <p:sldId id="287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42"/>
      <p:bold r:id="rId43"/>
      <p:italic r:id="rId44"/>
      <p:boldItalic r:id="rId45"/>
    </p:embeddedFont>
    <p:embeddedFont>
      <p:font typeface="Lora" panose="020B0604020202020204" charset="0"/>
      <p:regular r:id="rId46"/>
      <p:bold r:id="rId47"/>
      <p:italic r:id="rId48"/>
      <p:boldItalic r:id="rId49"/>
    </p:embeddedFont>
    <p:embeddedFont>
      <p:font typeface="Oswald" panose="020B0604020202020204" charset="0"/>
      <p:regular r:id="rId50"/>
      <p:bold r:id="rId51"/>
    </p:embeddedFont>
    <p:embeddedFont>
      <p:font typeface="Source Code Pro" panose="020B060402020202020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C3DDDF-7DA8-7DEB-6D80-D307C8960D8B}" v="262" dt="2020-08-29T12:44:32.3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cda4e44c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cda4e44c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cda4e44c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cda4e44c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9aedc8663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9aedc8663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1064283bd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1064283bd_1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12f9f50d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612f9f50d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12f9f50d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12f9f50d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12f9f50d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12f9f50d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1064283bd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1064283bd_1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135e91fc5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135e91fc5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What is it?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Real-time communication network.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1064283bd_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1064283bd_1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1064283bd_1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61064283bd_1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135e91fc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135e91fc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135e91fc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135e91fc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cda4e44c4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cda4e44c4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1064283bd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1064283bd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1064283bd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61064283bd_1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1064283bd_1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1064283bd_1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cda4e44c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cda4e44c4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612f9f50d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612f9f50d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12f9f50d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612f9f50d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12f9f50d4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612f9f50d4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905f41d5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905f41d5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6135e91f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6135e91f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135e91fc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135e91fc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6135e91fc5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6135e91fc5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135e91fc5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6135e91fc5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135e91fc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6135e91fc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cda4e44c4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5cda4e44c4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cda4e44c4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cda4e44c4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cda4e44c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5cda4e44c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9aedc8663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9aedc8663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9aedc8663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9aedc8663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135e91fc5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135e91fc5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1064283bd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1064283bd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135e91fc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6135e91fc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135e91fc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135e91fc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dern-writer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twitter.com/en/docs/tweets/filter-realtime/api-reference/post-statuses-filter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developer.twitter.com/en/docs/basics/cursoring" TargetMode="External"/><Relationship Id="rId4" Type="http://schemas.openxmlformats.org/officeDocument/2006/relationships/hyperlink" Target="https://developer.twitter.com/en/docs/tweets/batch-historical/overview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blp.uni-trier.de/robots.txt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db.com/robots.txt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vesting.com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vesting.com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2700" dirty="0">
                <a:solidFill>
                  <a:srgbClr val="333333"/>
                </a:solidFill>
              </a:rPr>
              <a:t>Make your own Dataset for Research using Python</a:t>
            </a:r>
            <a:endParaRPr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Amit Kumar Manjhi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what’s the problem?</a:t>
            </a:r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When do we </a:t>
            </a:r>
            <a:r>
              <a:rPr lang="en" sz="18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NOT</a:t>
            </a:r>
            <a:r>
              <a:rPr lang="en"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have a problem?</a:t>
            </a:r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When the data is readily available to you.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292100" algn="l" rtl="0"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If you are part of a high-profile government funded research project.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292100" algn="l" rtl="0"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If you or your research team has collaborations with world class labs that provide such data readily to you.</a:t>
            </a:r>
            <a:endParaRPr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what’s the problem?</a:t>
            </a:r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When do we </a:t>
            </a:r>
            <a:r>
              <a:rPr lang="en" sz="18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have</a:t>
            </a:r>
            <a:r>
              <a:rPr lang="en"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a problem?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When the data is not available to you.</a:t>
            </a:r>
            <a:endParaRPr sz="1000"/>
          </a:p>
          <a:p>
            <a:pPr marL="457200" lvl="0" indent="-292100" algn="l" rtl="0"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Usually, you do not have the required large-scale data to conduct your own independent research, (like me).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You would want to conduct some research in a completely diversified area but do not have the sanitised data for it (like me).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You want to compare state-of-the-art algorithms on new datasets being generated instead of referring to decade-old datasets (like me).</a:t>
            </a:r>
            <a:endParaRPr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is Data?</a:t>
            </a:r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Everywhere you look!</a:t>
            </a:r>
            <a:br>
              <a:rPr lang="en"/>
            </a:br>
            <a:r>
              <a:rPr lang="en"/>
              <a:t>Structured/Unstructured form</a:t>
            </a:r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A9999"/>
              </a:buClr>
              <a:buSzPts val="1800"/>
              <a:buChar char="●"/>
            </a:pPr>
            <a:r>
              <a:rPr lang="en">
                <a:solidFill>
                  <a:srgbClr val="EA9999"/>
                </a:solidFill>
              </a:rPr>
              <a:t>Dblp - co-authorship network</a:t>
            </a:r>
            <a:endParaRPr>
              <a:solidFill>
                <a:srgbClr val="EA9999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6B26B"/>
              </a:buClr>
              <a:buSzPts val="1800"/>
              <a:buChar char="●"/>
            </a:pPr>
            <a:r>
              <a:rPr lang="en">
                <a:solidFill>
                  <a:srgbClr val="F6B26B"/>
                </a:solidFill>
              </a:rPr>
              <a:t>Textual data</a:t>
            </a:r>
            <a:endParaRPr>
              <a:solidFill>
                <a:srgbClr val="F6B26B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800"/>
              <a:buChar char="●"/>
            </a:pPr>
            <a:r>
              <a:rPr lang="en">
                <a:solidFill>
                  <a:srgbClr val="93C47D"/>
                </a:solidFill>
              </a:rPr>
              <a:t>Twitter</a:t>
            </a:r>
            <a:endParaRPr>
              <a:solidFill>
                <a:srgbClr val="93C47D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800"/>
              <a:buChar char="●"/>
            </a:pPr>
            <a:r>
              <a:rPr lang="en">
                <a:solidFill>
                  <a:srgbClr val="6FA8DC"/>
                </a:solidFill>
              </a:rPr>
              <a:t>Facebook</a:t>
            </a:r>
            <a:endParaRPr>
              <a:solidFill>
                <a:srgbClr val="6FA8D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D5A6BD"/>
              </a:buClr>
              <a:buSzPts val="1800"/>
              <a:buChar char="●"/>
            </a:pPr>
            <a:r>
              <a:rPr lang="en">
                <a:solidFill>
                  <a:srgbClr val="D5A6BD"/>
                </a:solidFill>
              </a:rPr>
              <a:t>Zomato</a:t>
            </a:r>
            <a:endParaRPr>
              <a:solidFill>
                <a:srgbClr val="D5A6BD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1800"/>
              <a:buChar char="●"/>
            </a:pPr>
            <a:r>
              <a:rPr lang="en">
                <a:solidFill>
                  <a:srgbClr val="A64D79"/>
                </a:solidFill>
              </a:rPr>
              <a:t>Stackoverflow</a:t>
            </a:r>
            <a:endParaRPr>
              <a:solidFill>
                <a:srgbClr val="A64D79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800"/>
              <a:buChar char="●"/>
            </a:pPr>
            <a:r>
              <a:rPr lang="en">
                <a:solidFill>
                  <a:srgbClr val="93C47D"/>
                </a:solidFill>
              </a:rPr>
              <a:t>Blogs</a:t>
            </a:r>
            <a:endParaRPr>
              <a:solidFill>
                <a:srgbClr val="93C47D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SDSS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is Data?</a:t>
            </a:r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How to get it?</a:t>
            </a:r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Some organizations/websites helpful.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○"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API access (twitter)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○"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Xml format (dblp)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○"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Zip files (snap, kaggle)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○"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Json format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○"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FITS (Image Astronomical Data)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>
            <a:spLocks noGrp="1"/>
          </p:cNvSpPr>
          <p:nvPr>
            <p:ph type="title"/>
          </p:nvPr>
        </p:nvSpPr>
        <p:spPr>
          <a:xfrm>
            <a:off x="265500" y="194100"/>
            <a:ext cx="4045200" cy="407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Static</a:t>
            </a:r>
            <a:endParaRPr/>
          </a:p>
          <a:p>
            <a:pPr marL="457200" lvl="0" indent="457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     &amp;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Dynamic Websites</a:t>
            </a:r>
            <a:endParaRPr sz="1200">
              <a:solidFill>
                <a:srgbClr val="333333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4" name="Google Shape;154;p2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Static Websites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Easier to scrape/crawl.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dynamic content helps in identifying the parts we need to crawl in a single HTTP request.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>
            <a:spLocks noGrp="1"/>
          </p:cNvSpPr>
          <p:nvPr>
            <p:ph type="title"/>
          </p:nvPr>
        </p:nvSpPr>
        <p:spPr>
          <a:xfrm>
            <a:off x="265500" y="311925"/>
            <a:ext cx="4045200" cy="47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Static</a:t>
            </a:r>
            <a:endParaRPr/>
          </a:p>
          <a:p>
            <a:pPr marL="457200" lvl="0" indent="457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     &amp;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Dynamic Websites</a:t>
            </a:r>
            <a:endParaRPr sz="1200">
              <a:solidFill>
                <a:srgbClr val="333333"/>
              </a:solidFill>
              <a:latin typeface="Lora"/>
              <a:ea typeface="Lora"/>
              <a:cs typeface="Lora"/>
              <a:sym typeface="Lora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60" name="Google Shape;160;p2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Dynamic Websites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so easy to scrape/crawl.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Needs to be monitored for parts which we require.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more detailed analysis of the Request (using the Network tab in the browser).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that you require is dynamic in nature.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A20F4-FE41-4DC3-AD38-6D6C556BC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Diff B/W </a:t>
            </a:r>
            <a:br>
              <a:rPr lang="en-GB" sz="2400" dirty="0"/>
            </a:br>
            <a:r>
              <a:rPr lang="en-GB" sz="2400"/>
              <a:t>Webscraping </a:t>
            </a:r>
            <a:r>
              <a:rPr lang="en-GB" sz="2400" dirty="0"/>
              <a:t>&amp;</a:t>
            </a:r>
            <a:br>
              <a:rPr lang="en-GB" sz="2400" dirty="0"/>
            </a:br>
            <a:r>
              <a:rPr lang="en-GB" sz="2400" dirty="0"/>
              <a:t>Webcrawling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616166-6E61-4881-917A-ADCEB1935A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29CFF3-2F6E-406C-855F-C16D68AD8E9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buFont typeface="Arial"/>
              <a:buChar char="•"/>
            </a:pPr>
            <a:endParaRPr lang="en-GB" sz="1100" dirty="0"/>
          </a:p>
          <a:p>
            <a:pPr algn="just">
              <a:lnSpc>
                <a:spcPct val="114999"/>
              </a:lnSpc>
              <a:buFont typeface="Arial"/>
              <a:buChar char="•"/>
            </a:pPr>
            <a:endParaRPr lang="en-GB" sz="1100" dirty="0"/>
          </a:p>
          <a:p>
            <a:pPr algn="just">
              <a:lnSpc>
                <a:spcPct val="114999"/>
              </a:lnSpc>
              <a:buFont typeface="Arial"/>
              <a:buChar char="•"/>
            </a:pPr>
            <a:r>
              <a:rPr lang="en-GB" sz="1000"/>
              <a:t>Web scraping is a process of extracting data from websites. Scraper sends a GET query to a specific websites and then parses an HTML document based on the received, searches for the data that you have requested within that document and converts it into the specified format.</a:t>
            </a:r>
            <a:endParaRPr lang="en-GB" sz="1000" dirty="0"/>
          </a:p>
          <a:p>
            <a:pPr algn="just">
              <a:lnSpc>
                <a:spcPct val="114999"/>
              </a:lnSpc>
              <a:buFont typeface="Arial"/>
              <a:buChar char="•"/>
            </a:pPr>
            <a:endParaRPr lang="en-GB" sz="1000" dirty="0"/>
          </a:p>
          <a:p>
            <a:pPr algn="just">
              <a:lnSpc>
                <a:spcPct val="114999"/>
              </a:lnSpc>
              <a:buFont typeface="Arial"/>
              <a:buChar char="•"/>
            </a:pPr>
            <a:endParaRPr lang="en-GB" sz="1000" dirty="0"/>
          </a:p>
          <a:p>
            <a:pPr algn="just">
              <a:lnSpc>
                <a:spcPct val="114999"/>
              </a:lnSpc>
              <a:buFont typeface="Arial"/>
              <a:buChar char="•"/>
            </a:pPr>
            <a:endParaRPr lang="en-GB" sz="1000" dirty="0"/>
          </a:p>
          <a:p>
            <a:pPr algn="just">
              <a:lnSpc>
                <a:spcPct val="114999"/>
              </a:lnSpc>
              <a:buFont typeface="Arial"/>
              <a:buChar char="•"/>
            </a:pPr>
            <a:endParaRPr lang="en-GB" sz="1000" dirty="0"/>
          </a:p>
          <a:p>
            <a:pPr algn="just">
              <a:lnSpc>
                <a:spcPct val="114999"/>
              </a:lnSpc>
              <a:buFont typeface="Arial"/>
              <a:buChar char="•"/>
            </a:pPr>
            <a:r>
              <a:rPr lang="en-GB" sz="1000"/>
              <a:t>Web Crawling is collecting information about a website and links related to it. It also helps with HTML code validation and hyperlinks. Web crawler is also known as a Web Spider, automatic indexer or simply crawler.</a:t>
            </a:r>
            <a:endParaRPr lang="en-GB" sz="1000" dirty="0"/>
          </a:p>
          <a:p>
            <a:pPr algn="just">
              <a:lnSpc>
                <a:spcPct val="114999"/>
              </a:lnSpc>
              <a:buFont typeface="Arial"/>
              <a:buChar char="•"/>
            </a:pPr>
            <a:endParaRPr lang="en-GB" dirty="0"/>
          </a:p>
          <a:p>
            <a:pPr algn="just">
              <a:lnSpc>
                <a:spcPct val="114999"/>
              </a:lnSpc>
              <a:buFont typeface="Arial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6361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Ethical Issues</a:t>
            </a:r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 to keep in mind before starting your scraper.</a:t>
            </a:r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 over robots.txt first and understand what can/cannot be crawled.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Limit the speed of your program to avoid DDOS attacks.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 yourself/your scraper and be friendly.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07006-FDE8-4109-9A56-D8768E98C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Tools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DD96EC-3B1B-4E52-9A89-D00456836E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FCAF3-55D7-45A2-9580-4940AAE3743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200"/>
              <a:t>Beautiful Soup is a Python library for getting data out of HTML, XML, and other markup languages.</a:t>
            </a:r>
          </a:p>
          <a:p>
            <a:pPr>
              <a:lnSpc>
                <a:spcPct val="114999"/>
              </a:lnSpc>
            </a:pPr>
            <a:endParaRPr lang="en-GB" sz="1200" dirty="0"/>
          </a:p>
          <a:p>
            <a:pPr>
              <a:lnSpc>
                <a:spcPct val="114999"/>
              </a:lnSpc>
            </a:pPr>
            <a:endParaRPr lang="en-GB" sz="1200" dirty="0"/>
          </a:p>
          <a:p>
            <a:pPr marL="114300" indent="0">
              <a:lnSpc>
                <a:spcPct val="114999"/>
              </a:lnSpc>
              <a:buNone/>
            </a:pPr>
            <a:endParaRPr lang="en-GB" sz="1200" dirty="0"/>
          </a:p>
          <a:p>
            <a:pPr marL="114300" indent="0">
              <a:lnSpc>
                <a:spcPct val="114999"/>
              </a:lnSpc>
              <a:buNone/>
            </a:pPr>
            <a:endParaRPr lang="en-GB" sz="1200" dirty="0"/>
          </a:p>
          <a:p>
            <a:pPr>
              <a:lnSpc>
                <a:spcPct val="114999"/>
              </a:lnSpc>
            </a:pPr>
            <a:r>
              <a:rPr lang="en-GB" sz="1200"/>
              <a:t>Scrapy is a fast-high-level web crawling and web scraping framework, used to crawl websites and extract structured data from their pages.</a:t>
            </a:r>
          </a:p>
          <a:p>
            <a:pPr>
              <a:lnSpc>
                <a:spcPct val="114999"/>
              </a:lnSpc>
            </a:pP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141768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 API</a:t>
            </a:r>
            <a:endParaRPr/>
          </a:p>
        </p:txBody>
      </p:sp>
      <p:sp>
        <p:nvSpPr>
          <p:cNvPr id="180" name="Google Shape;180;p30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readily available APIs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3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https://developer.twitter.com/en/docs/tweets/filter-realtime/api-reference/post-statuses-filter.html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https://developer.twitter.com/en/docs/tweets/batch-historical/overview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https://developer.twitter.com/en/docs/basics/cursoring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Prerequisites</a:t>
            </a: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2"/>
          </p:nvPr>
        </p:nvSpPr>
        <p:spPr>
          <a:xfrm>
            <a:off x="4939500" y="365575"/>
            <a:ext cx="3837000" cy="44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ora"/>
              <a:buChar char="●"/>
            </a:pPr>
            <a:r>
              <a:rPr lang="en" sz="1200">
                <a:solidFill>
                  <a:srgbClr val="333333"/>
                </a:solidFill>
                <a:latin typeface="Lora"/>
                <a:ea typeface="Lora"/>
                <a:cs typeface="Lora"/>
                <a:sym typeface="Lora"/>
              </a:rPr>
              <a:t>Love for</a:t>
            </a:r>
            <a:endParaRPr sz="1200">
              <a:solidFill>
                <a:srgbClr val="333333"/>
              </a:solidFill>
              <a:latin typeface="Lora"/>
              <a:ea typeface="Lora"/>
              <a:cs typeface="Lora"/>
              <a:sym typeface="Lora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ora"/>
              <a:buAutoNum type="alphaLcPeriod"/>
            </a:pPr>
            <a:r>
              <a:rPr lang="en" sz="1200">
                <a:solidFill>
                  <a:srgbClr val="333333"/>
                </a:solidFill>
                <a:latin typeface="Lora"/>
                <a:ea typeface="Lora"/>
                <a:cs typeface="Lora"/>
                <a:sym typeface="Lora"/>
              </a:rPr>
              <a:t>Python</a:t>
            </a:r>
            <a:endParaRPr sz="1200">
              <a:solidFill>
                <a:srgbClr val="333333"/>
              </a:solidFill>
              <a:latin typeface="Lora"/>
              <a:ea typeface="Lora"/>
              <a:cs typeface="Lora"/>
              <a:sym typeface="Lora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ora"/>
              <a:buAutoNum type="alphaLcPeriod"/>
            </a:pPr>
            <a:r>
              <a:rPr lang="en" sz="1200">
                <a:solidFill>
                  <a:srgbClr val="333333"/>
                </a:solidFill>
                <a:latin typeface="Lora"/>
                <a:ea typeface="Lora"/>
                <a:cs typeface="Lora"/>
                <a:sym typeface="Lora"/>
              </a:rPr>
              <a:t>Discovering through data</a:t>
            </a:r>
            <a:endParaRPr sz="1200">
              <a:solidFill>
                <a:srgbClr val="333333"/>
              </a:solidFill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200">
              <a:solidFill>
                <a:srgbClr val="333333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 API</a:t>
            </a:r>
            <a:endParaRPr/>
          </a:p>
        </p:txBody>
      </p:sp>
      <p:sp>
        <p:nvSpPr>
          <p:cNvPr id="187" name="Google Shape;187;p31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Analysis of the sentiment of tweets tweeted by Modi. </a:t>
            </a:r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Streaming API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○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Data sent in near-real time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○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PUSH from Twitter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○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Persistent Connection needs to be open/long-lived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REST API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○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PULL from Twitter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○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Every HTTP Request is a new one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○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Past data can be queried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>
            <a:spLocks noGrp="1"/>
          </p:cNvSpPr>
          <p:nvPr>
            <p:ph type="title"/>
          </p:nvPr>
        </p:nvSpPr>
        <p:spPr>
          <a:xfrm>
            <a:off x="311700" y="93200"/>
            <a:ext cx="8520600" cy="54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 for developers</a:t>
            </a:r>
            <a:endParaRPr/>
          </a:p>
        </p:txBody>
      </p:sp>
      <p:sp>
        <p:nvSpPr>
          <p:cNvPr id="194" name="Google Shape;194;p32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95" name="Google Shape;1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2544"/>
            <a:ext cx="9144003" cy="4670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>
            <a:spLocks noGrp="1"/>
          </p:cNvSpPr>
          <p:nvPr>
            <p:ph type="title"/>
          </p:nvPr>
        </p:nvSpPr>
        <p:spPr>
          <a:xfrm>
            <a:off x="311700" y="93200"/>
            <a:ext cx="8520600" cy="54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 for developers: Things to consider</a:t>
            </a:r>
            <a:endParaRPr/>
          </a:p>
        </p:txBody>
      </p:sp>
      <p:sp>
        <p:nvSpPr>
          <p:cNvPr id="201" name="Google Shape;201;p33"/>
          <p:cNvSpPr txBox="1">
            <a:spLocks noGrp="1"/>
          </p:cNvSpPr>
          <p:nvPr>
            <p:ph type="body" idx="1"/>
          </p:nvPr>
        </p:nvSpPr>
        <p:spPr>
          <a:xfrm>
            <a:off x="311700" y="780125"/>
            <a:ext cx="8520600" cy="42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032F62"/>
              </a:buClr>
              <a:buSzPts val="900"/>
              <a:buFont typeface="Courier New"/>
              <a:buChar char="●"/>
            </a:pPr>
            <a:r>
              <a:rPr lang="en" sz="900" b="1">
                <a:solidFill>
                  <a:srgbClr val="032F6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Why is the app required?</a:t>
            </a:r>
            <a:endParaRPr sz="900" b="1">
              <a:solidFill>
                <a:srgbClr val="032F6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285750" algn="l" rtl="0">
              <a:spcBef>
                <a:spcPts val="0"/>
              </a:spcBef>
              <a:spcAft>
                <a:spcPts val="0"/>
              </a:spcAft>
              <a:buClr>
                <a:srgbClr val="032F62"/>
              </a:buClr>
              <a:buSzPts val="900"/>
              <a:buFont typeface="Courier New"/>
              <a:buChar char="○"/>
            </a:pPr>
            <a:r>
              <a:rPr lang="en" sz="900" b="1">
                <a:solidFill>
                  <a:srgbClr val="032F6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An App is a gateway to the Twitter Data.</a:t>
            </a:r>
            <a:endParaRPr sz="900" b="1">
              <a:solidFill>
                <a:srgbClr val="032F6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285750" algn="l" rtl="0">
              <a:spcBef>
                <a:spcPts val="0"/>
              </a:spcBef>
              <a:spcAft>
                <a:spcPts val="0"/>
              </a:spcAft>
              <a:buClr>
                <a:srgbClr val="032F62"/>
              </a:buClr>
              <a:buSzPts val="900"/>
              <a:buFont typeface="Courier New"/>
              <a:buChar char="○"/>
            </a:pPr>
            <a:r>
              <a:rPr lang="en" sz="900" b="1">
                <a:solidFill>
                  <a:srgbClr val="032F6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Almost all data access needed, has to be through registering an App.</a:t>
            </a:r>
            <a:endParaRPr sz="900" b="1">
              <a:solidFill>
                <a:srgbClr val="032F6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285750" algn="l" rtl="0">
              <a:spcBef>
                <a:spcPts val="0"/>
              </a:spcBef>
              <a:spcAft>
                <a:spcPts val="0"/>
              </a:spcAft>
              <a:buClr>
                <a:srgbClr val="032F62"/>
              </a:buClr>
              <a:buSzPts val="900"/>
              <a:buFont typeface="Courier New"/>
              <a:buChar char="○"/>
            </a:pPr>
            <a:r>
              <a:rPr lang="en" sz="900" b="1">
                <a:solidFill>
                  <a:srgbClr val="032F6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An App registration provides you with keys that is used in every HTTP Request.</a:t>
            </a:r>
            <a:endParaRPr sz="900" b="1">
              <a:solidFill>
                <a:srgbClr val="032F6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032F62"/>
              </a:buClr>
              <a:buSzPts val="900"/>
              <a:buFont typeface="Courier New"/>
              <a:buChar char="●"/>
            </a:pPr>
            <a:r>
              <a:rPr lang="en" sz="900" b="1">
                <a:solidFill>
                  <a:srgbClr val="032F6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Authentication</a:t>
            </a:r>
            <a:endParaRPr sz="900" b="1">
              <a:solidFill>
                <a:srgbClr val="032F6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285750" algn="l" rtl="0">
              <a:spcBef>
                <a:spcPts val="0"/>
              </a:spcBef>
              <a:spcAft>
                <a:spcPts val="0"/>
              </a:spcAft>
              <a:buClr>
                <a:srgbClr val="032F62"/>
              </a:buClr>
              <a:buSzPts val="900"/>
              <a:buFont typeface="Courier New"/>
              <a:buChar char="○"/>
            </a:pP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CONSUMER_API_KEY</a:t>
            </a:r>
            <a:endParaRPr sz="900">
              <a:solidFill>
                <a:srgbClr val="032F6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285750" algn="l" rtl="0">
              <a:spcBef>
                <a:spcPts val="0"/>
              </a:spcBef>
              <a:spcAft>
                <a:spcPts val="0"/>
              </a:spcAft>
              <a:buClr>
                <a:srgbClr val="032F62"/>
              </a:buClr>
              <a:buSzPts val="900"/>
              <a:buFont typeface="Courier New"/>
              <a:buChar char="○"/>
            </a:pP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CONSUMER_API_SECRET</a:t>
            </a:r>
            <a:endParaRPr sz="900">
              <a:solidFill>
                <a:srgbClr val="032F6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285750" algn="l" rtl="0">
              <a:spcBef>
                <a:spcPts val="0"/>
              </a:spcBef>
              <a:spcAft>
                <a:spcPts val="0"/>
              </a:spcAft>
              <a:buClr>
                <a:srgbClr val="032F62"/>
              </a:buClr>
              <a:buSzPts val="900"/>
              <a:buFont typeface="Courier New"/>
              <a:buChar char="○"/>
            </a:pP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ACCESS_TOKEN</a:t>
            </a:r>
            <a:endParaRPr sz="900">
              <a:solidFill>
                <a:srgbClr val="032F6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285750" algn="l" rtl="0">
              <a:spcBef>
                <a:spcPts val="0"/>
              </a:spcBef>
              <a:spcAft>
                <a:spcPts val="0"/>
              </a:spcAft>
              <a:buClr>
                <a:srgbClr val="032F62"/>
              </a:buClr>
              <a:buSzPts val="900"/>
              <a:buFont typeface="Courier New"/>
              <a:buChar char="○"/>
            </a:pP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ACCESS_TOKEN_SECRET</a:t>
            </a:r>
            <a:endParaRPr sz="900">
              <a:solidFill>
                <a:srgbClr val="032F6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032F62"/>
              </a:buClr>
              <a:buSzPts val="900"/>
              <a:buFont typeface="Courier New"/>
              <a:buChar char="●"/>
            </a:pPr>
            <a:r>
              <a:rPr lang="en" sz="900" b="1">
                <a:solidFill>
                  <a:srgbClr val="032F6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Rate Limits</a:t>
            </a:r>
            <a:endParaRPr sz="900" b="1">
              <a:solidFill>
                <a:srgbClr val="032F6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285750" algn="l" rtl="0">
              <a:spcBef>
                <a:spcPts val="0"/>
              </a:spcBef>
              <a:spcAft>
                <a:spcPts val="0"/>
              </a:spcAft>
              <a:buClr>
                <a:srgbClr val="032F62"/>
              </a:buClr>
              <a:buSzPts val="900"/>
              <a:buFont typeface="Courier New"/>
              <a:buChar char="○"/>
            </a:pP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Exponential Backoff</a:t>
            </a:r>
            <a:endParaRPr sz="900">
              <a:solidFill>
                <a:srgbClr val="032F6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285750" algn="l" rtl="0">
              <a:spcBef>
                <a:spcPts val="0"/>
              </a:spcBef>
              <a:spcAft>
                <a:spcPts val="0"/>
              </a:spcAft>
              <a:buClr>
                <a:srgbClr val="032F62"/>
              </a:buClr>
              <a:buSzPts val="900"/>
              <a:buFont typeface="Courier New"/>
              <a:buChar char="○"/>
            </a:pP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Status Code 402</a:t>
            </a:r>
            <a:endParaRPr sz="900">
              <a:solidFill>
                <a:srgbClr val="032F6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032F62"/>
              </a:buClr>
              <a:buSzPts val="900"/>
              <a:buFont typeface="Courier New"/>
              <a:buChar char="●"/>
            </a:pPr>
            <a:endParaRPr sz="900">
              <a:solidFill>
                <a:srgbClr val="032F6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032F62"/>
              </a:buClr>
              <a:buSzPts val="900"/>
              <a:buFont typeface="Courier New"/>
              <a:buChar char="●"/>
            </a:pPr>
            <a:r>
              <a:rPr lang="en" sz="900" b="1">
                <a:solidFill>
                  <a:srgbClr val="032F6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Usage</a:t>
            </a:r>
            <a:endParaRPr sz="900" b="1">
              <a:solidFill>
                <a:srgbClr val="032F6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285750" algn="l" rtl="0">
              <a:spcBef>
                <a:spcPts val="0"/>
              </a:spcBef>
              <a:spcAft>
                <a:spcPts val="0"/>
              </a:spcAft>
              <a:buClr>
                <a:srgbClr val="032F62"/>
              </a:buClr>
              <a:buSzPts val="900"/>
              <a:buFont typeface="Courier New"/>
              <a:buChar char="○"/>
            </a:pPr>
            <a:r>
              <a:rPr lang="en" sz="900">
                <a:solidFill>
                  <a:srgbClr val="032F6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tweepy (python) to start accessing Twitter Data</a:t>
            </a:r>
            <a:endParaRPr sz="900">
              <a:solidFill>
                <a:srgbClr val="032F6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>
            <a:spLocks noGrp="1"/>
          </p:cNvSpPr>
          <p:nvPr>
            <p:ph type="title"/>
          </p:nvPr>
        </p:nvSpPr>
        <p:spPr>
          <a:xfrm>
            <a:off x="311700" y="93200"/>
            <a:ext cx="85206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 for developers: Registering your App</a:t>
            </a:r>
            <a:endParaRPr/>
          </a:p>
        </p:txBody>
      </p:sp>
      <p:sp>
        <p:nvSpPr>
          <p:cNvPr id="207" name="Google Shape;207;p3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900">
              <a:solidFill>
                <a:srgbClr val="032F6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08" name="Google Shape;20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2350"/>
            <a:ext cx="9045726" cy="465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Co-authorship network</a:t>
            </a:r>
            <a:endParaRPr/>
          </a:p>
        </p:txBody>
      </p:sp>
      <p:sp>
        <p:nvSpPr>
          <p:cNvPr id="220" name="Google Shape;220;p36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Crawling dblp</a:t>
            </a:r>
            <a:endParaRPr/>
          </a:p>
        </p:txBody>
      </p:sp>
      <p:sp>
        <p:nvSpPr>
          <p:cNvPr id="221" name="Google Shape;221;p3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 to /robots.txt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https://dblp.uni-trier.de/robots.txt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Understand what can/cannot be crawled.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Analyze the html content.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scrapy and bs4 to crawl.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Analyze the data!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Dblp - robots.txt</a:t>
            </a:r>
            <a:endParaRPr/>
          </a:p>
        </p:txBody>
      </p:sp>
      <p:pic>
        <p:nvPicPr>
          <p:cNvPr id="227" name="Google Shape;2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275" y="471850"/>
            <a:ext cx="8137227" cy="467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Dblp - Analyze the html</a:t>
            </a:r>
            <a:endParaRPr/>
          </a:p>
        </p:txBody>
      </p:sp>
      <p:pic>
        <p:nvPicPr>
          <p:cNvPr id="233" name="Google Shape;23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64900"/>
            <a:ext cx="6001972" cy="457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5425" y="581513"/>
            <a:ext cx="7728576" cy="4545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Dblp - Analyze the html</a:t>
            </a:r>
            <a:endParaRPr/>
          </a:p>
        </p:txBody>
      </p:sp>
      <p:pic>
        <p:nvPicPr>
          <p:cNvPr id="240" name="Google Shape;24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4350"/>
            <a:ext cx="7564248" cy="439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9675" y="605625"/>
            <a:ext cx="6127849" cy="466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7875" y="733650"/>
            <a:ext cx="7216124" cy="4578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83925" y="960775"/>
            <a:ext cx="7149049" cy="453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1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Imdb reviews</a:t>
            </a:r>
            <a:endParaRPr/>
          </a:p>
        </p:txBody>
      </p:sp>
      <p:sp>
        <p:nvSpPr>
          <p:cNvPr id="255" name="Google Shape;255;p41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reviews</a:t>
            </a:r>
            <a:endParaRPr/>
          </a:p>
        </p:txBody>
      </p:sp>
      <p:sp>
        <p:nvSpPr>
          <p:cNvPr id="256" name="Google Shape;256;p4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Problem definition: You need textual user reviews to train your machine learning model which can classify new reviews as Positive or Negative.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Data: Get data from imdb!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Data that you require is static in nature.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Imdb reviews</a:t>
            </a:r>
            <a:endParaRPr/>
          </a:p>
        </p:txBody>
      </p:sp>
      <p:sp>
        <p:nvSpPr>
          <p:cNvPr id="262" name="Google Shape;262;p42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reviews</a:t>
            </a:r>
            <a:endParaRPr/>
          </a:p>
        </p:txBody>
      </p:sp>
      <p:sp>
        <p:nvSpPr>
          <p:cNvPr id="263" name="Google Shape;263;p42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 to /robots.txt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https://www.imdb.com/robots.txt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Understand what can/cannot be crawled.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Analyze the html content.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scrapy and bs4 to crawl.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Analyze the data!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you know by the end of this talk?</a:t>
            </a:r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 will know where to begin!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3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imdb - robots.txt</a:t>
            </a:r>
            <a:endParaRPr/>
          </a:p>
        </p:txBody>
      </p:sp>
      <p:pic>
        <p:nvPicPr>
          <p:cNvPr id="269" name="Google Shape;26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08575"/>
            <a:ext cx="7291150" cy="458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imdb - Analyze the html</a:t>
            </a:r>
            <a:endParaRPr/>
          </a:p>
        </p:txBody>
      </p:sp>
      <p:pic>
        <p:nvPicPr>
          <p:cNvPr id="275" name="Google Shape;27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6150"/>
            <a:ext cx="4630925" cy="456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2825" y="521088"/>
            <a:ext cx="6869449" cy="467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1575" y="466150"/>
            <a:ext cx="7042426" cy="478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6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Websites</a:t>
            </a:r>
            <a:endParaRPr/>
          </a:p>
        </p:txBody>
      </p:sp>
      <p:sp>
        <p:nvSpPr>
          <p:cNvPr id="289" name="Google Shape;289;p46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www.investing.com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 Data</a:t>
            </a:r>
            <a:endParaRPr/>
          </a:p>
        </p:txBody>
      </p:sp>
      <p:sp>
        <p:nvSpPr>
          <p:cNvPr id="290" name="Google Shape;290;p4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Problem: Predict the value of BTC for a future date using Machine Learning.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Data: Collect historical data 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www.investing.com</a:t>
            </a:r>
            <a:r>
              <a:rPr lang="en"/>
              <a:t> for training your model.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7"/>
          <p:cNvSpPr txBox="1">
            <a:spLocks noGrp="1"/>
          </p:cNvSpPr>
          <p:nvPr>
            <p:ph type="title"/>
          </p:nvPr>
        </p:nvSpPr>
        <p:spPr>
          <a:xfrm>
            <a:off x="311700" y="121325"/>
            <a:ext cx="8520600" cy="59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u="sng">
                <a:solidFill>
                  <a:schemeClr val="accent5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www.investing.com</a:t>
            </a:r>
            <a:r>
              <a:rPr lang="en"/>
              <a:t> - Analyze the html</a:t>
            </a:r>
            <a:endParaRPr/>
          </a:p>
        </p:txBody>
      </p:sp>
      <p:sp>
        <p:nvSpPr>
          <p:cNvPr id="296" name="Google Shape;296;p47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97" name="Google Shape;29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17171"/>
            <a:ext cx="4908149" cy="45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6225" y="597000"/>
            <a:ext cx="3962939" cy="454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8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9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Analyzing Networks Tab</a:t>
            </a:r>
            <a:endParaRPr/>
          </a:p>
        </p:txBody>
      </p:sp>
      <p:pic>
        <p:nvPicPr>
          <p:cNvPr id="304" name="Google Shape;30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1750"/>
            <a:ext cx="9144001" cy="437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3575" y="591750"/>
            <a:ext cx="6420425" cy="455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9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investing.com-Code</a:t>
            </a:r>
            <a:endParaRPr/>
          </a:p>
        </p:txBody>
      </p:sp>
      <p:sp>
        <p:nvSpPr>
          <p:cNvPr id="311" name="Google Shape;311;p49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292100">
              <a:buSzPts val="1000"/>
              <a:buFont typeface="Arial"/>
              <a:buChar char="•"/>
            </a:pPr>
            <a:r>
              <a:rPr lang="en">
                <a:cs typeface="Arial"/>
              </a:rPr>
              <a:t>An</a:t>
            </a:r>
            <a:r>
              <a:rPr lang="en"/>
              <a:t> amazing html/xml parser in python.</a:t>
            </a:r>
            <a:endParaRPr lang="en-US"/>
          </a:p>
          <a:p>
            <a:pPr marL="450850" indent="-285750">
              <a:lnSpc>
                <a:spcPct val="114999"/>
              </a:lnSpc>
              <a:buSzPts val="1000"/>
            </a:pPr>
            <a:r>
              <a:rPr lang="en"/>
              <a:t>Analyzing the Networks tab gives us hints as to how to proceed further.</a:t>
            </a:r>
          </a:p>
          <a:p>
            <a:pPr indent="-292100">
              <a:lnSpc>
                <a:spcPct val="114999"/>
              </a:lnSpc>
              <a:buSzPts val="1000"/>
            </a:pPr>
            <a:r>
              <a:rPr lang="en"/>
              <a:t>Replicate a Request same as the one by the browser.</a:t>
            </a:r>
            <a:endParaRPr lang="en" dirty="0"/>
          </a:p>
          <a:p>
            <a:pPr marL="165100" lvl="0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lang="en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lang="en-GB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0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Already available data-stores</a:t>
            </a:r>
            <a:endParaRPr/>
          </a:p>
        </p:txBody>
      </p:sp>
      <p:sp>
        <p:nvSpPr>
          <p:cNvPr id="317" name="Google Shape;317;p50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Sometimes you might get exactly what you need.</a:t>
            </a:r>
            <a:endParaRPr/>
          </a:p>
        </p:txBody>
      </p:sp>
      <p:sp>
        <p:nvSpPr>
          <p:cNvPr id="318" name="Google Shape;318;p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snap.stanford.edu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Kaggle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4" name="Google Shape;32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00" y="372500"/>
            <a:ext cx="8425927" cy="4770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2"/>
          <p:cNvSpPr txBox="1">
            <a:spLocks noGrp="1"/>
          </p:cNvSpPr>
          <p:nvPr>
            <p:ph type="title"/>
          </p:nvPr>
        </p:nvSpPr>
        <p:spPr>
          <a:xfrm>
            <a:off x="311700" y="110925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kaggle</a:t>
            </a:r>
            <a:endParaRPr/>
          </a:p>
        </p:txBody>
      </p:sp>
      <p:pic>
        <p:nvPicPr>
          <p:cNvPr id="330" name="Google Shape;33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7075"/>
            <a:ext cx="6159028" cy="439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3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Q/A?</a:t>
            </a:r>
            <a:endParaRPr/>
          </a:p>
        </p:txBody>
      </p:sp>
      <p:sp>
        <p:nvSpPr>
          <p:cNvPr id="336" name="Google Shape;336;p53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5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Roadmap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2"/>
          </p:nvPr>
        </p:nvSpPr>
        <p:spPr>
          <a:xfrm>
            <a:off x="4939500" y="365575"/>
            <a:ext cx="3837000" cy="44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indent="-304800">
              <a:buClr>
                <a:srgbClr val="333333"/>
              </a:buClr>
              <a:buSzPts val="1200"/>
              <a:buFont typeface="Lora"/>
              <a:buChar char="●"/>
            </a:pPr>
            <a:r>
              <a:rPr lang="en" sz="1200" dirty="0">
                <a:solidFill>
                  <a:srgbClr val="333333"/>
                </a:solidFill>
                <a:latin typeface="Lora"/>
                <a:ea typeface="Lora"/>
                <a:cs typeface="Lora"/>
                <a:sym typeface="Lora"/>
              </a:rPr>
              <a:t>Introduction </a:t>
            </a:r>
            <a:endParaRPr sz="1200">
              <a:solidFill>
                <a:srgbClr val="333333"/>
              </a:solidFill>
              <a:latin typeface="Lora"/>
              <a:ea typeface="Lora"/>
              <a:cs typeface="Lora"/>
              <a:sym typeface="Lora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ra"/>
              <a:buAutoNum type="alphaLcPeriod"/>
            </a:pPr>
            <a:r>
              <a:rPr lang="en" sz="1200" b="1" dirty="0">
                <a:solidFill>
                  <a:srgbClr val="333333"/>
                </a:solidFill>
                <a:latin typeface="Lora"/>
                <a:ea typeface="Lora"/>
                <a:cs typeface="Lora"/>
                <a:sym typeface="Lora"/>
              </a:rPr>
              <a:t>Why</a:t>
            </a:r>
            <a:r>
              <a:rPr lang="en" sz="1200" dirty="0">
                <a:solidFill>
                  <a:srgbClr val="333333"/>
                </a:solidFill>
                <a:latin typeface="Lora"/>
                <a:ea typeface="Lora"/>
                <a:cs typeface="Lora"/>
                <a:sym typeface="Lora"/>
              </a:rPr>
              <a:t> is the data required?</a:t>
            </a:r>
            <a:endParaRPr sz="1200" dirty="0">
              <a:solidFill>
                <a:srgbClr val="333333"/>
              </a:solidFill>
              <a:latin typeface="Lora"/>
              <a:ea typeface="Lora"/>
              <a:cs typeface="Lora"/>
              <a:sym typeface="Lora"/>
            </a:endParaRPr>
          </a:p>
          <a:p>
            <a:pPr indent="-304800">
              <a:buClr>
                <a:srgbClr val="333333"/>
              </a:buClr>
              <a:buSzPts val="1200"/>
              <a:buFont typeface="Lora"/>
              <a:buChar char="●"/>
            </a:pPr>
            <a:r>
              <a:rPr lang="en" sz="1200" dirty="0">
                <a:solidFill>
                  <a:srgbClr val="333333"/>
                </a:solidFill>
                <a:latin typeface="Lora"/>
                <a:ea typeface="Lora"/>
                <a:cs typeface="Lora"/>
                <a:sym typeface="Lora"/>
              </a:rPr>
              <a:t>Already existing datasets </a:t>
            </a:r>
            <a:endParaRPr sz="1200">
              <a:solidFill>
                <a:srgbClr val="333333"/>
              </a:solidFill>
              <a:latin typeface="Lora"/>
              <a:ea typeface="Lora"/>
              <a:cs typeface="Lora"/>
              <a:sym typeface="Lora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ora"/>
              <a:buAutoNum type="alphaLcPeriod"/>
            </a:pPr>
            <a:r>
              <a:rPr lang="en" sz="1200" b="1" dirty="0">
                <a:solidFill>
                  <a:srgbClr val="333333"/>
                </a:solidFill>
                <a:latin typeface="Lora"/>
                <a:ea typeface="Lora"/>
                <a:cs typeface="Lora"/>
                <a:sym typeface="Lora"/>
              </a:rPr>
              <a:t>Where</a:t>
            </a:r>
            <a:r>
              <a:rPr lang="en" sz="1200" dirty="0">
                <a:solidFill>
                  <a:srgbClr val="333333"/>
                </a:solidFill>
                <a:latin typeface="Lora"/>
                <a:ea typeface="Lora"/>
                <a:cs typeface="Lora"/>
                <a:sym typeface="Lora"/>
              </a:rPr>
              <a:t> is the data?</a:t>
            </a:r>
            <a:endParaRPr sz="1200" dirty="0">
              <a:solidFill>
                <a:srgbClr val="333333"/>
              </a:solidFill>
              <a:latin typeface="Lora"/>
              <a:ea typeface="Lora"/>
              <a:cs typeface="Lora"/>
              <a:sym typeface="Lora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ora"/>
              <a:buAutoNum type="alphaLcPeriod"/>
            </a:pPr>
            <a:r>
              <a:rPr lang="en" sz="1200" dirty="0">
                <a:solidFill>
                  <a:srgbClr val="333333"/>
                </a:solidFill>
                <a:latin typeface="Lora"/>
                <a:ea typeface="Lora"/>
                <a:cs typeface="Lora"/>
                <a:sym typeface="Lora"/>
              </a:rPr>
              <a:t>Limitations</a:t>
            </a:r>
            <a:endParaRPr sz="1200" dirty="0">
              <a:solidFill>
                <a:srgbClr val="333333"/>
              </a:solidFill>
              <a:latin typeface="Lora"/>
              <a:ea typeface="Lora"/>
              <a:cs typeface="Lora"/>
              <a:sym typeface="Lora"/>
            </a:endParaRPr>
          </a:p>
          <a:p>
            <a:pPr indent="-304800">
              <a:buClr>
                <a:srgbClr val="333333"/>
              </a:buClr>
              <a:buSzPts val="1200"/>
              <a:buFont typeface="Lora"/>
              <a:buChar char="●"/>
            </a:pPr>
            <a:r>
              <a:rPr lang="en" sz="1200" b="1" dirty="0">
                <a:solidFill>
                  <a:srgbClr val="333333"/>
                </a:solidFill>
                <a:latin typeface="Lora"/>
                <a:ea typeface="Lora"/>
                <a:cs typeface="Lora"/>
                <a:sym typeface="Lora"/>
              </a:rPr>
              <a:t>What</a:t>
            </a:r>
            <a:r>
              <a:rPr lang="en" sz="1200" dirty="0">
                <a:solidFill>
                  <a:srgbClr val="333333"/>
                </a:solidFill>
                <a:latin typeface="Lora"/>
                <a:ea typeface="Lora"/>
                <a:cs typeface="Lora"/>
                <a:sym typeface="Lora"/>
              </a:rPr>
              <a:t> to do then? </a:t>
            </a:r>
            <a:endParaRPr sz="1200">
              <a:solidFill>
                <a:srgbClr val="333333"/>
              </a:solidFill>
              <a:latin typeface="Lora"/>
              <a:ea typeface="Lora"/>
              <a:cs typeface="Lora"/>
              <a:sym typeface="Lora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ora"/>
              <a:buAutoNum type="alphaLcPeriod"/>
            </a:pPr>
            <a:r>
              <a:rPr lang="en" sz="1200" dirty="0">
                <a:solidFill>
                  <a:srgbClr val="333333"/>
                </a:solidFill>
                <a:latin typeface="Lora"/>
                <a:ea typeface="Lora"/>
                <a:cs typeface="Lora"/>
                <a:sym typeface="Lora"/>
              </a:rPr>
              <a:t>Crawling/Scraping</a:t>
            </a:r>
            <a:endParaRPr sz="1200" dirty="0">
              <a:solidFill>
                <a:srgbClr val="333333"/>
              </a:solidFill>
              <a:latin typeface="Lora"/>
              <a:ea typeface="Lora"/>
              <a:cs typeface="Lora"/>
              <a:sym typeface="Lora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ora"/>
              <a:buAutoNum type="alphaLcPeriod"/>
            </a:pPr>
            <a:r>
              <a:rPr lang="en" sz="1200" dirty="0">
                <a:solidFill>
                  <a:srgbClr val="333333"/>
                </a:solidFill>
                <a:latin typeface="Lora"/>
                <a:ea typeface="Lora"/>
                <a:cs typeface="Lora"/>
                <a:sym typeface="Lora"/>
              </a:rPr>
              <a:t>Ethical Issues</a:t>
            </a:r>
            <a:endParaRPr sz="1200" dirty="0">
              <a:solidFill>
                <a:srgbClr val="333333"/>
              </a:solidFill>
              <a:latin typeface="Lora"/>
              <a:ea typeface="Lora"/>
              <a:cs typeface="Lora"/>
              <a:sym typeface="Lora"/>
            </a:endParaRPr>
          </a:p>
          <a:p>
            <a:pPr indent="-304800">
              <a:buClr>
                <a:srgbClr val="333333"/>
              </a:buClr>
              <a:buSzPts val="1200"/>
              <a:buFont typeface="Lora"/>
              <a:buChar char="●"/>
            </a:pPr>
            <a:r>
              <a:rPr lang="en" sz="1200" b="1" dirty="0">
                <a:solidFill>
                  <a:srgbClr val="333333"/>
                </a:solidFill>
                <a:latin typeface="Lora"/>
                <a:ea typeface="Lora"/>
                <a:cs typeface="Lora"/>
                <a:sym typeface="Lora"/>
              </a:rPr>
              <a:t>Static &amp; Dynamic</a:t>
            </a:r>
            <a:r>
              <a:rPr lang="en" sz="1200" dirty="0">
                <a:solidFill>
                  <a:srgbClr val="333333"/>
                </a:solidFill>
                <a:latin typeface="Lora"/>
                <a:ea typeface="Lora"/>
                <a:cs typeface="Lora"/>
                <a:sym typeface="Lora"/>
              </a:rPr>
              <a:t> websites </a:t>
            </a:r>
            <a:endParaRPr sz="1200">
              <a:solidFill>
                <a:srgbClr val="333333"/>
              </a:solidFill>
              <a:latin typeface="Lora"/>
              <a:ea typeface="Lora"/>
              <a:cs typeface="Lora"/>
              <a:sym typeface="Lora"/>
            </a:endParaRPr>
          </a:p>
          <a:p>
            <a:pPr indent="-304800">
              <a:buClr>
                <a:srgbClr val="333333"/>
              </a:buClr>
              <a:buSzPts val="1200"/>
              <a:buFont typeface="Lora"/>
              <a:buChar char="●"/>
            </a:pPr>
            <a:r>
              <a:rPr lang="en" sz="1200" b="1" dirty="0">
                <a:solidFill>
                  <a:srgbClr val="333333"/>
                </a:solidFill>
                <a:latin typeface="Lora"/>
                <a:ea typeface="Lora"/>
                <a:cs typeface="Lora"/>
                <a:sym typeface="Lora"/>
              </a:rPr>
              <a:t>How</a:t>
            </a:r>
            <a:r>
              <a:rPr lang="en" sz="1200" dirty="0">
                <a:solidFill>
                  <a:srgbClr val="333333"/>
                </a:solidFill>
                <a:latin typeface="Lora"/>
                <a:ea typeface="Lora"/>
                <a:cs typeface="Lora"/>
                <a:sym typeface="Lora"/>
              </a:rPr>
              <a:t> to? - Tools </a:t>
            </a:r>
            <a:endParaRPr sz="1200">
              <a:solidFill>
                <a:srgbClr val="333333"/>
              </a:solidFill>
              <a:latin typeface="Lora"/>
              <a:ea typeface="Lora"/>
              <a:cs typeface="Lora"/>
              <a:sym typeface="Lora"/>
            </a:endParaRPr>
          </a:p>
          <a:p>
            <a:pPr lvl="1" indent="-304800">
              <a:spcBef>
                <a:spcPts val="0"/>
              </a:spcBef>
              <a:buClr>
                <a:srgbClr val="000000"/>
              </a:buClr>
              <a:buSzPts val="1200"/>
              <a:buFont typeface="Lora"/>
              <a:buAutoNum type="alphaLcPeriod"/>
            </a:pPr>
            <a:r>
              <a:rPr lang="en" sz="1200" dirty="0">
                <a:solidFill>
                  <a:srgbClr val="333333"/>
                </a:solidFill>
                <a:latin typeface="Lora"/>
                <a:ea typeface="Lora"/>
                <a:cs typeface="Lora"/>
              </a:rPr>
              <a:t>Beautiful soup (BS4)</a:t>
            </a:r>
          </a:p>
          <a:p>
            <a:pPr lvl="1" indent="-304800">
              <a:spcBef>
                <a:spcPts val="0"/>
              </a:spcBef>
              <a:buClr>
                <a:srgbClr val="000000"/>
              </a:buClr>
              <a:buSzPts val="1200"/>
              <a:buFont typeface="Lora"/>
              <a:buAutoNum type="alphaLcPeriod"/>
            </a:pPr>
            <a:r>
              <a:rPr lang="en" sz="1200">
                <a:solidFill>
                  <a:srgbClr val="333333"/>
                </a:solidFill>
                <a:latin typeface="Lora"/>
                <a:ea typeface="Lora"/>
                <a:cs typeface="Lora"/>
                <a:sym typeface="Lora"/>
              </a:rPr>
              <a:t>Scrapy </a:t>
            </a:r>
            <a:endParaRPr lang="en" sz="1200">
              <a:solidFill>
                <a:srgbClr val="333333"/>
              </a:solidFill>
              <a:latin typeface="Lora"/>
              <a:ea typeface="Lora"/>
              <a:cs typeface="Lora"/>
            </a:endParaRPr>
          </a:p>
          <a:p>
            <a:pPr lvl="1" indent="-304800">
              <a:spcBef>
                <a:spcPts val="0"/>
              </a:spcBef>
              <a:buClr>
                <a:srgbClr val="000000"/>
              </a:buClr>
              <a:buSzPts val="1200"/>
              <a:buFont typeface="Lora"/>
              <a:buAutoNum type="alphaLcPeriod"/>
            </a:pPr>
            <a:r>
              <a:rPr lang="en" sz="1200" dirty="0">
                <a:solidFill>
                  <a:srgbClr val="333333"/>
                </a:solidFill>
                <a:latin typeface="Lora"/>
                <a:ea typeface="Lora"/>
                <a:cs typeface="Lora"/>
                <a:sym typeface="Lora"/>
              </a:rPr>
              <a:t>twitter </a:t>
            </a:r>
            <a:r>
              <a:rPr lang="en" sz="1200" dirty="0" err="1">
                <a:solidFill>
                  <a:srgbClr val="333333"/>
                </a:solidFill>
                <a:latin typeface="Lora"/>
                <a:ea typeface="Lora"/>
                <a:cs typeface="Lora"/>
                <a:sym typeface="Lora"/>
              </a:rPr>
              <a:t>api</a:t>
            </a:r>
            <a:r>
              <a:rPr lang="en" sz="1200" dirty="0">
                <a:solidFill>
                  <a:srgbClr val="333333"/>
                </a:solidFill>
                <a:latin typeface="Lora"/>
                <a:ea typeface="Lora"/>
                <a:cs typeface="Lora"/>
                <a:sym typeface="Lora"/>
              </a:rPr>
              <a:t> </a:t>
            </a:r>
            <a:endParaRPr sz="1200" dirty="0">
              <a:solidFill>
                <a:srgbClr val="333333"/>
              </a:solidFill>
              <a:latin typeface="Lora"/>
              <a:ea typeface="Lora"/>
              <a:cs typeface="Lora"/>
              <a:sym typeface="Lora"/>
            </a:endParaRPr>
          </a:p>
          <a:p>
            <a:pPr lvl="1" indent="-304800">
              <a:spcBef>
                <a:spcPts val="0"/>
              </a:spcBef>
              <a:buClr>
                <a:srgbClr val="000000"/>
              </a:buClr>
              <a:buSzPts val="1200"/>
              <a:buFont typeface="Lora"/>
              <a:buAutoNum type="alphaLcPeriod"/>
            </a:pPr>
            <a:r>
              <a:rPr lang="en" sz="1200" dirty="0">
                <a:solidFill>
                  <a:srgbClr val="333333"/>
                </a:solidFill>
                <a:latin typeface="Lora"/>
                <a:ea typeface="Lora"/>
                <a:cs typeface="Lora"/>
                <a:sym typeface="Lora"/>
              </a:rPr>
              <a:t>Facebook </a:t>
            </a:r>
            <a:r>
              <a:rPr lang="en" sz="1200" dirty="0" err="1">
                <a:solidFill>
                  <a:srgbClr val="333333"/>
                </a:solidFill>
                <a:latin typeface="Lora"/>
                <a:ea typeface="Lora"/>
                <a:cs typeface="Lora"/>
                <a:sym typeface="Lora"/>
              </a:rPr>
              <a:t>api</a:t>
            </a:r>
            <a:r>
              <a:rPr lang="en" sz="1200" dirty="0">
                <a:solidFill>
                  <a:srgbClr val="333333"/>
                </a:solidFill>
                <a:latin typeface="Lora"/>
                <a:ea typeface="Lora"/>
                <a:cs typeface="Lora"/>
                <a:sym typeface="Lora"/>
              </a:rPr>
              <a:t> </a:t>
            </a:r>
            <a:endParaRPr sz="1200">
              <a:solidFill>
                <a:srgbClr val="333333"/>
              </a:solidFill>
              <a:latin typeface="Lora"/>
              <a:ea typeface="Lora"/>
              <a:cs typeface="Lora"/>
              <a:sym typeface="Lor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Lora"/>
              <a:buChar char="●"/>
            </a:pPr>
            <a:r>
              <a:rPr lang="en" sz="1200" dirty="0">
                <a:solidFill>
                  <a:srgbClr val="333333"/>
                </a:solidFill>
                <a:latin typeface="Lora"/>
                <a:ea typeface="Lora"/>
                <a:cs typeface="Lora"/>
                <a:sym typeface="Lora"/>
              </a:rPr>
              <a:t>Q&amp;A </a:t>
            </a:r>
            <a:endParaRPr sz="1200" dirty="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8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8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8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Why is the data required?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800"/>
              <a:buFont typeface="Lora"/>
              <a:buChar char="●"/>
            </a:pPr>
            <a:r>
              <a:rPr lang="en">
                <a:solidFill>
                  <a:srgbClr val="E06666"/>
                </a:solidFill>
                <a:latin typeface="Lora"/>
                <a:ea typeface="Lora"/>
                <a:cs typeface="Lora"/>
                <a:sym typeface="Lora"/>
              </a:rPr>
              <a:t>Social Network Analysis</a:t>
            </a:r>
            <a:endParaRPr>
              <a:solidFill>
                <a:srgbClr val="E06666"/>
              </a:solidFill>
              <a:latin typeface="Lora"/>
              <a:ea typeface="Lora"/>
              <a:cs typeface="Lora"/>
              <a:sym typeface="Lor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800"/>
              <a:buFont typeface="Lora"/>
              <a:buChar char="●"/>
            </a:pPr>
            <a:r>
              <a:rPr lang="en">
                <a:solidFill>
                  <a:srgbClr val="7F6000"/>
                </a:solidFill>
                <a:latin typeface="Lora"/>
                <a:ea typeface="Lora"/>
                <a:cs typeface="Lora"/>
                <a:sym typeface="Lora"/>
              </a:rPr>
              <a:t>Sentiment Analysis</a:t>
            </a:r>
            <a:endParaRPr>
              <a:solidFill>
                <a:srgbClr val="7F6000"/>
              </a:solidFill>
              <a:latin typeface="Lora"/>
              <a:ea typeface="Lora"/>
              <a:cs typeface="Lora"/>
              <a:sym typeface="Lor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Lora"/>
              <a:buChar char="●"/>
            </a:pPr>
            <a:r>
              <a:rPr lang="en">
                <a:solidFill>
                  <a:srgbClr val="FF9900"/>
                </a:solidFill>
                <a:latin typeface="Lora"/>
                <a:ea typeface="Lora"/>
                <a:cs typeface="Lora"/>
                <a:sym typeface="Lora"/>
              </a:rPr>
              <a:t>Weather Prediction</a:t>
            </a:r>
            <a:endParaRPr>
              <a:solidFill>
                <a:srgbClr val="FF9900"/>
              </a:solidFill>
              <a:latin typeface="Lora"/>
              <a:ea typeface="Lora"/>
              <a:cs typeface="Lora"/>
              <a:sym typeface="Lor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C27BA0"/>
              </a:buClr>
              <a:buSzPts val="1800"/>
              <a:buFont typeface="Lora"/>
              <a:buChar char="●"/>
            </a:pPr>
            <a:r>
              <a:rPr lang="en">
                <a:solidFill>
                  <a:srgbClr val="C27BA0"/>
                </a:solidFill>
                <a:latin typeface="Lora"/>
                <a:ea typeface="Lora"/>
                <a:cs typeface="Lora"/>
                <a:sym typeface="Lora"/>
              </a:rPr>
              <a:t>Financial forecasts</a:t>
            </a:r>
            <a:endParaRPr>
              <a:solidFill>
                <a:srgbClr val="C27BA0"/>
              </a:solidFill>
              <a:latin typeface="Lora"/>
              <a:ea typeface="Lora"/>
              <a:cs typeface="Lora"/>
              <a:sym typeface="Lor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C27BA0"/>
              </a:buClr>
              <a:buSzPts val="1800"/>
              <a:buFont typeface="Lora"/>
              <a:buChar char="●"/>
            </a:pPr>
            <a:r>
              <a:rPr lang="en">
                <a:solidFill>
                  <a:srgbClr val="CC0000"/>
                </a:solidFill>
                <a:latin typeface="Lora"/>
                <a:ea typeface="Lora"/>
                <a:cs typeface="Lora"/>
                <a:sym typeface="Lora"/>
              </a:rPr>
              <a:t>Recommendation Systems</a:t>
            </a:r>
            <a:endParaRPr>
              <a:solidFill>
                <a:srgbClr val="C27BA0"/>
              </a:solidFill>
              <a:latin typeface="Lora"/>
              <a:ea typeface="Lora"/>
              <a:cs typeface="Lora"/>
              <a:sym typeface="Lora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Recommendation Systems (Answering WHY)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97" name="Google Shape;97;p18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Why is the data required?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2"/>
          </p:nvPr>
        </p:nvSpPr>
        <p:spPr>
          <a:xfrm>
            <a:off x="4939500" y="338450"/>
            <a:ext cx="3837000" cy="455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“Birds of a feather flock together.”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You might like what your friends like - food, books, sports, travel, movies, etc.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Analyze your social network - Recommend - Improve.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80/20 Rule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You might be inclined to ‘like’ things which are similar to the things you have ‘liked’ before.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Cuisines, Authors, Places, Actors, Directors, Genres etc.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Analyze your history - Recommend - Improve.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Netflix/Amazon</a:t>
            </a:r>
            <a:endParaRPr sz="12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666"/>
              </a:solidFill>
            </a:endParaRPr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sz="1800"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"/>
            <a:ext cx="9143998" cy="2700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03550"/>
            <a:ext cx="9143999" cy="273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highlight>
                  <a:schemeClr val="dk1"/>
                </a:highlight>
              </a:rPr>
              <a:t>Algorithmic trading: Financial Markets</a:t>
            </a:r>
            <a:endParaRPr sz="3000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Why is the data required?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3" name="Google Shape;113;p20"/>
          <p:cNvSpPr txBox="1">
            <a:spLocks noGrp="1"/>
          </p:cNvSpPr>
          <p:nvPr>
            <p:ph type="body" idx="2"/>
          </p:nvPr>
        </p:nvSpPr>
        <p:spPr>
          <a:xfrm>
            <a:off x="4939500" y="338450"/>
            <a:ext cx="3837000" cy="455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 algorithmic trading, </a:t>
            </a:r>
            <a:r>
              <a:rPr lang="en" sz="1600" b="1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machine learning helps to make better trading decisions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.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orgia"/>
              <a:buChar char="●"/>
            </a:pPr>
            <a:r>
              <a:rPr lang="en" sz="1600" b="1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Machine learning algorithms can analyze thousands of data sources simultaneously, 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something that human traders cannot possibly achieve.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3020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Given the vast volumes of trading operations, that small advantage often translates into significant profits.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Social Network Analysis</a:t>
            </a:r>
            <a:endParaRPr sz="3000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Why is the data required?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0" name="Google Shape;120;p21"/>
          <p:cNvSpPr txBox="1">
            <a:spLocks noGrp="1"/>
          </p:cNvSpPr>
          <p:nvPr>
            <p:ph type="body" idx="2"/>
          </p:nvPr>
        </p:nvSpPr>
        <p:spPr>
          <a:xfrm>
            <a:off x="4939500" y="338450"/>
            <a:ext cx="3837000" cy="455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lnSpc>
                <a:spcPct val="158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Product Advertising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3020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Personalized Recommendations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3020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Understanding complex and hidden human patterns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3020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orgia"/>
              <a:buChar char="●"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Finding and busting terrorist networks.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39</Slides>
  <Notes>37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Modern Writer</vt:lpstr>
      <vt:lpstr>Make your own Dataset for Research using Python</vt:lpstr>
      <vt:lpstr>Prerequisites</vt:lpstr>
      <vt:lpstr>What will you know by the end of this talk?</vt:lpstr>
      <vt:lpstr>Contents</vt:lpstr>
      <vt:lpstr>Introduction</vt:lpstr>
      <vt:lpstr>Recommendation Systems (Answering WHY)</vt:lpstr>
      <vt:lpstr>PowerPoint Presentation</vt:lpstr>
      <vt:lpstr>Algorithmic trading: Financial Markets</vt:lpstr>
      <vt:lpstr>Social Network Analysis</vt:lpstr>
      <vt:lpstr>So, what’s the problem?</vt:lpstr>
      <vt:lpstr>So, what’s the problem?</vt:lpstr>
      <vt:lpstr>Where is Data?</vt:lpstr>
      <vt:lpstr>Where is Data?</vt:lpstr>
      <vt:lpstr>  Static      &amp; Dynamic Websites</vt:lpstr>
      <vt:lpstr>  Static      &amp; Dynamic Websites </vt:lpstr>
      <vt:lpstr>Diff B/W  Webscraping &amp; Webcrawling</vt:lpstr>
      <vt:lpstr>Ethical Issues</vt:lpstr>
      <vt:lpstr>Tools</vt:lpstr>
      <vt:lpstr>Twitter API</vt:lpstr>
      <vt:lpstr>Twitter API</vt:lpstr>
      <vt:lpstr>Twitter for developers</vt:lpstr>
      <vt:lpstr>Twitter for developers: Things to consider</vt:lpstr>
      <vt:lpstr>Twitter for developers: Registering your App</vt:lpstr>
      <vt:lpstr>Co-authorship network</vt:lpstr>
      <vt:lpstr>Dblp - robots.txt</vt:lpstr>
      <vt:lpstr>Dblp - Analyze the html</vt:lpstr>
      <vt:lpstr>Dblp - Analyze the html</vt:lpstr>
      <vt:lpstr>Imdb reviews</vt:lpstr>
      <vt:lpstr>Imdb reviews</vt:lpstr>
      <vt:lpstr>imdb - robots.txt</vt:lpstr>
      <vt:lpstr>imdb - Analyze the html</vt:lpstr>
      <vt:lpstr>Dynamic Websites</vt:lpstr>
      <vt:lpstr>www.investing.com - Analyze the html</vt:lpstr>
      <vt:lpstr>Analyzing Networks Tab</vt:lpstr>
      <vt:lpstr>investing.com-Code</vt:lpstr>
      <vt:lpstr>Already available data-stores</vt:lpstr>
      <vt:lpstr>PowerPoint Presentation</vt:lpstr>
      <vt:lpstr>kaggle</vt:lpstr>
      <vt:lpstr>Q/A?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Crawling your own Dataset for Research using Python</dc:title>
  <cp:revision>151</cp:revision>
  <dcterms:modified xsi:type="dcterms:W3CDTF">2020-08-31T11:07:54Z</dcterms:modified>
</cp:coreProperties>
</file>